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5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冰 林" initials="冰" lastIdx="1" clrIdx="0">
    <p:extLst>
      <p:ext uri="{19B8F6BF-5375-455C-9EA6-DF929625EA0E}">
        <p15:presenceInfo xmlns:p15="http://schemas.microsoft.com/office/powerpoint/2012/main" userId="32986abb5b3041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1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2" autoAdjust="0"/>
    <p:restoredTop sz="94660"/>
  </p:normalViewPr>
  <p:slideViewPr>
    <p:cSldViewPr snapToGrid="0">
      <p:cViewPr>
        <p:scale>
          <a:sx n="75" d="100"/>
          <a:sy n="75" d="100"/>
        </p:scale>
        <p:origin x="1992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5D77A7-736D-483F-B37A-2C5C665E3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C91D56-86C6-4015-A39B-3B30987B4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2223A9-647E-42F5-8992-90C9FD7A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AA2685-97DC-4D89-8607-25D9C36B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94FC1B-E48A-4C2F-8337-FFB786BC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96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85094-DCE5-402B-93F1-79B29CE7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41A15C-AE9D-4BB1-AFE0-08A1822F3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ED8DD-B983-43E0-A664-C2641FA6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39A34-9356-4F3F-8ECC-48189852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F38686-AD51-40EB-AB12-AF65C31E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8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D73376-42FF-4D19-BE10-AC982B9EB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3E451F-FC1A-45E1-A099-0DA24FC56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0FD739-49E8-4D5E-B9DB-308D8D01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F23EF7-B209-4EC5-BCA9-06572EF8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7CF499-419C-4EC0-8A2C-4E12EDFD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44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BC152D-66B2-471F-AA44-43A78EED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CC95D2-08C1-4E5F-8037-91E14E90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DD9A0-A43F-4617-B837-8DCFD3AB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0E6AC6-E83B-4E94-B118-8A284F92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A981CF-B8F3-43EF-9ECC-1F39C6FE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B6D28E-666E-4A2D-8E48-91EA79DF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6B1DC7-EE3B-41DE-B959-7F9366E07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3486B6-EC8B-46C8-A367-EA02BF78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DC5C29-39C3-4FAF-999B-3EF2474A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5F7B97-3C32-412C-91D6-1F155A8B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5D8BB-8F58-4576-8792-96E85220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64ED05-64DF-4A76-8DCD-DD49C44D3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63B55-664E-4A59-AECE-31B213DC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78F65D-B05B-48F4-A3BC-D5B1D83C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A2C62C-215B-46EC-9765-63289EE5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A5C914-2E99-4446-BEE9-41A48100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0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AA5AA9-AE53-475B-9D6B-2A767094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3D1355-03B9-45DF-94BC-626DA0247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2D19C3-0AE3-423B-8F32-40D886B4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D6A77D-804F-4F88-A66D-7405595C9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0A66FF6-9C01-4F88-97E2-9C1744D43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AE44E25-EBE0-47B4-B4B3-797635F0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02A39B7-A1E2-4FF7-9FCC-A24CF283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1AD73F8-747E-4F23-AA3E-05A2CBA7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5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502E96-C189-436D-B421-0D55A5E7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B01AD63-2792-42EA-974E-7C9EB47A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A67907-148E-4D8B-AF7A-3D616F74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A576890-9B5B-4C2B-ADAD-041CB010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5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2C94602-1C59-4CA9-B5C4-E112EF55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3B3C00-2FED-44AB-91CC-66C0F78F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8CE436-F980-4E7D-8256-FC13B977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93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BA492-2763-4582-A54C-FB94CC47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EDF289-F58A-43BB-8C8A-4C9E7743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FB3242-6F79-45BC-AC97-7A0DFBD82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85C861-CD9C-41DE-AB89-97D56C3E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B7EF1B-7CAC-45DD-BCD6-CE637A76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77127D-82FD-4D66-AA6C-1D7E8F2E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12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95213-8739-4870-9CE7-86E0A91D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A1AD479-5297-4570-95C0-05B76AE3D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283FFF-99E8-4A82-90EA-843434B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14C6FE-6FB6-4BE4-BCE0-E03AD7B5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78960C-0A83-4DF1-9201-D7070672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410992-5339-49A5-B50C-D6FCCC30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84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4AF9FE9-381C-4C55-9BE6-444437F1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6D50C7-392D-487C-AC8B-4F51820E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122135-6654-40C1-BC32-1BB241787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84C3-39D2-462B-993C-54BEFFC390F6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5EA1D3-5663-4FB3-877D-EC51E9206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7FA2A7-90D5-42C3-B502-D60D91279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BC2A-1307-4CC4-AECD-774086BE0D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7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wMdSZusS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CCF5AB-B9F4-43AD-9A14-1830B4CA6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E6BFB9-9FC2-4214-84F2-21B8FD9A6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5EA029D-7F62-433E-B047-B1E43E2B56D3}"/>
              </a:ext>
            </a:extLst>
          </p:cNvPr>
          <p:cNvGrpSpPr/>
          <p:nvPr/>
        </p:nvGrpSpPr>
        <p:grpSpPr>
          <a:xfrm>
            <a:off x="-1174938" y="-6293432"/>
            <a:ext cx="13268615" cy="4637670"/>
            <a:chOff x="-7" y="188330"/>
            <a:chExt cx="6857999" cy="2397020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28CFCACC-2896-4D3D-B810-A4D84E572EF1}"/>
                </a:ext>
              </a:extLst>
            </p:cNvPr>
            <p:cNvSpPr txBox="1"/>
            <p:nvPr/>
          </p:nvSpPr>
          <p:spPr>
            <a:xfrm flipH="1">
              <a:off x="-7" y="188330"/>
              <a:ext cx="6857999" cy="2397020"/>
            </a:xfrm>
            <a:prstGeom prst="flowChartManualInp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pPr algn="ctr"/>
              <a:endParaRPr lang="en-US" altLang="zh-TW" sz="8000" dirty="0">
                <a:latin typeface="Tanuki Permanent Marker" panose="02000600000000000000" pitchFamily="2" charset="-128"/>
                <a:ea typeface="Tanuki Permanent Marker" panose="02000600000000000000" pitchFamily="2" charset="-128"/>
              </a:endParaRPr>
            </a:p>
            <a:p>
              <a:pPr algn="ctr"/>
              <a:r>
                <a:rPr lang="en-US" altLang="zh-TW" sz="8000" dirty="0">
                  <a:solidFill>
                    <a:srgbClr val="CC6600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Sports Supply Station</a:t>
              </a:r>
              <a:endParaRPr lang="zh-TW" altLang="en-US" sz="8000" dirty="0">
                <a:solidFill>
                  <a:srgbClr val="CC6600"/>
                </a:solidFill>
                <a:latin typeface="Tanuki Permanent Marker" panose="02000600000000000000" pitchFamily="2" charset="-128"/>
                <a:ea typeface="Tanuki Permanent Marker" panose="02000600000000000000" pitchFamily="2" charset="-128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1F54B326-C0A5-4518-867A-FB716D86D526}"/>
                </a:ext>
              </a:extLst>
            </p:cNvPr>
            <p:cNvSpPr/>
            <p:nvPr/>
          </p:nvSpPr>
          <p:spPr>
            <a:xfrm>
              <a:off x="1155697" y="344776"/>
              <a:ext cx="900000" cy="900000"/>
            </a:xfrm>
            <a:prstGeom prst="ellipse">
              <a:avLst/>
            </a:prstGeom>
            <a:solidFill>
              <a:srgbClr val="CC6600"/>
            </a:solidFill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9600" dirty="0">
                  <a:solidFill>
                    <a:schemeClr val="bg1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運</a:t>
              </a: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D6DE89C1-186B-4EE2-9381-44CF4E5CE99C}"/>
                </a:ext>
              </a:extLst>
            </p:cNvPr>
            <p:cNvSpPr/>
            <p:nvPr/>
          </p:nvSpPr>
          <p:spPr>
            <a:xfrm>
              <a:off x="2082995" y="344776"/>
              <a:ext cx="900000" cy="900000"/>
            </a:xfrm>
            <a:prstGeom prst="ellipse">
              <a:avLst/>
            </a:prstGeom>
            <a:solidFill>
              <a:srgbClr val="CC6600"/>
            </a:solidFill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9600" dirty="0">
                  <a:solidFill>
                    <a:schemeClr val="bg1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動</a:t>
              </a: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B8A41630-380F-4C91-96EA-95BD3C25E069}"/>
                </a:ext>
              </a:extLst>
            </p:cNvPr>
            <p:cNvSpPr/>
            <p:nvPr/>
          </p:nvSpPr>
          <p:spPr>
            <a:xfrm>
              <a:off x="3010293" y="344776"/>
              <a:ext cx="900000" cy="900000"/>
            </a:xfrm>
            <a:prstGeom prst="ellipse">
              <a:avLst/>
            </a:prstGeom>
            <a:solidFill>
              <a:srgbClr val="CC6600"/>
            </a:solidFill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9600" dirty="0">
                  <a:solidFill>
                    <a:schemeClr val="bg1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補</a:t>
              </a: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AED7962F-A408-4A20-BFF2-2253516E2D08}"/>
                </a:ext>
              </a:extLst>
            </p:cNvPr>
            <p:cNvSpPr/>
            <p:nvPr/>
          </p:nvSpPr>
          <p:spPr>
            <a:xfrm>
              <a:off x="3937591" y="344776"/>
              <a:ext cx="900000" cy="900000"/>
            </a:xfrm>
            <a:prstGeom prst="ellipse">
              <a:avLst/>
            </a:prstGeom>
            <a:solidFill>
              <a:srgbClr val="CC6600"/>
            </a:solidFill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9600" dirty="0">
                  <a:solidFill>
                    <a:schemeClr val="bg1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給</a:t>
              </a: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171F6237-1700-4048-9DC0-72958856BC47}"/>
                </a:ext>
              </a:extLst>
            </p:cNvPr>
            <p:cNvSpPr/>
            <p:nvPr/>
          </p:nvSpPr>
          <p:spPr>
            <a:xfrm>
              <a:off x="4864888" y="344776"/>
              <a:ext cx="900000" cy="900000"/>
            </a:xfrm>
            <a:prstGeom prst="ellipse">
              <a:avLst/>
            </a:prstGeom>
            <a:solidFill>
              <a:srgbClr val="CC6600"/>
            </a:solidFill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9600" dirty="0">
                  <a:solidFill>
                    <a:schemeClr val="bg1"/>
                  </a:solidFill>
                  <a:latin typeface="Tanuki Permanent Marker" panose="02000600000000000000" pitchFamily="2" charset="-128"/>
                  <a:ea typeface="Tanuki Permanent Marker" panose="02000600000000000000" pitchFamily="2" charset="-128"/>
                </a:rPr>
                <a:t>站</a:t>
              </a: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6352EFAD-19F0-4794-8515-2937B3D0C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0860"/>
            <a:ext cx="12192000" cy="4256280"/>
          </a:xfrm>
          <a:prstGeom prst="rect">
            <a:avLst/>
          </a:prstGeom>
        </p:spPr>
      </p:pic>
      <p:sp>
        <p:nvSpPr>
          <p:cNvPr id="23" name="文字方塊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431EB1-602D-470A-BFAE-4D2CF1ABC00F}"/>
              </a:ext>
            </a:extLst>
          </p:cNvPr>
          <p:cNvSpPr txBox="1"/>
          <p:nvPr/>
        </p:nvSpPr>
        <p:spPr>
          <a:xfrm>
            <a:off x="6774647" y="-2764287"/>
            <a:ext cx="6408262" cy="1650742"/>
          </a:xfrm>
          <a:prstGeom prst="notchedRightArrow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棒球 </a:t>
            </a:r>
            <a:r>
              <a:rPr lang="en-US" altLang="zh-TW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Baseball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97DAFDE-96C7-466A-9667-EAFEAD174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274" y="4731060"/>
            <a:ext cx="6407451" cy="165215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45EA0AC-7937-4329-B612-9AF7EC3C7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0" y="5803707"/>
            <a:ext cx="3227061" cy="7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F83568-3A43-49C7-8AB0-B75D8F1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8248"/>
            <a:ext cx="10515600" cy="1325563"/>
          </a:xfrm>
        </p:spPr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" name="書卷: 水平 4">
            <a:extLst>
              <a:ext uri="{FF2B5EF4-FFF2-40B4-BE49-F238E27FC236}">
                <a16:creationId xmlns:a16="http://schemas.microsoft.com/office/drawing/2014/main" id="{DF22B3C7-989B-4E33-9676-9BD714FFD9E8}"/>
              </a:ext>
            </a:extLst>
          </p:cNvPr>
          <p:cNvSpPr/>
          <p:nvPr/>
        </p:nvSpPr>
        <p:spPr>
          <a:xfrm>
            <a:off x="0" y="8692195"/>
            <a:ext cx="10515600" cy="71766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9ED06B-CFC1-4AA0-924E-3FE484AF118C}"/>
              </a:ext>
            </a:extLst>
          </p:cNvPr>
          <p:cNvSpPr txBox="1"/>
          <p:nvPr/>
        </p:nvSpPr>
        <p:spPr>
          <a:xfrm>
            <a:off x="6808660" y="9474752"/>
            <a:ext cx="5786179" cy="834047"/>
          </a:xfrm>
          <a:prstGeom prst="flowChartTerminator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zh-TW" altLang="en-US" sz="4800" spc="600" dirty="0">
                <a:solidFill>
                  <a:schemeClr val="accent2">
                    <a:lumMod val="75000"/>
                  </a:schemeClr>
                </a:solidFill>
                <a:effectLst/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術語大補帖</a:t>
            </a: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666F9B74-CB86-4D5F-AC93-C8609383C07F}"/>
              </a:ext>
            </a:extLst>
          </p:cNvPr>
          <p:cNvSpPr/>
          <p:nvPr/>
        </p:nvSpPr>
        <p:spPr>
          <a:xfrm>
            <a:off x="5535904" y="10496367"/>
            <a:ext cx="5197127" cy="955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</a:rPr>
              <a:t>double</a:t>
            </a: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5E3C136C-8E5D-40A1-90BA-1815FD3638AB}"/>
              </a:ext>
            </a:extLst>
          </p:cNvPr>
          <p:cNvSpPr/>
          <p:nvPr/>
        </p:nvSpPr>
        <p:spPr>
          <a:xfrm>
            <a:off x="5535905" y="11643815"/>
            <a:ext cx="5197127" cy="7529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二壘安打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B7694DB-65C5-4318-9746-558B76A98F58}"/>
              </a:ext>
            </a:extLst>
          </p:cNvPr>
          <p:cNvSpPr txBox="1"/>
          <p:nvPr/>
        </p:nvSpPr>
        <p:spPr>
          <a:xfrm>
            <a:off x="684405" y="8273130"/>
            <a:ext cx="91467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7000" b="0" dirty="0">
                <a:solidFill>
                  <a:schemeClr val="accent2">
                    <a:lumMod val="75000"/>
                  </a:schemeClr>
                </a:solidFill>
                <a:effectLst/>
                <a:latin typeface="Cooper Black" panose="0208090404030B020404" pitchFamily="18" charset="0"/>
                <a:ea typeface="華康新特圓體" panose="020F0909000000000000" pitchFamily="49" charset="-120"/>
              </a:rPr>
              <a:t>Vocabulary station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6777A08-0D57-4077-92CB-278CE5C2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039" y="167664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CCED44E1-376D-4BAC-9E0C-39AACFF97EE2}"/>
              </a:ext>
            </a:extLst>
          </p:cNvPr>
          <p:cNvSpPr/>
          <p:nvPr/>
        </p:nvSpPr>
        <p:spPr>
          <a:xfrm>
            <a:off x="5535906" y="12788689"/>
            <a:ext cx="5197127" cy="829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</a:rPr>
              <a:t>double play</a:t>
            </a: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A806A8DF-E075-4D31-8F41-A6A339909284}"/>
              </a:ext>
            </a:extLst>
          </p:cNvPr>
          <p:cNvSpPr/>
          <p:nvPr/>
        </p:nvSpPr>
        <p:spPr>
          <a:xfrm>
            <a:off x="5535906" y="13736610"/>
            <a:ext cx="5197127" cy="799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雙殺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1A5FCAB5-A6D1-45AA-A1D8-85FC3A40E13E}"/>
              </a:ext>
            </a:extLst>
          </p:cNvPr>
          <p:cNvSpPr/>
          <p:nvPr/>
        </p:nvSpPr>
        <p:spPr>
          <a:xfrm>
            <a:off x="60673" y="10501047"/>
            <a:ext cx="5197127" cy="966971"/>
          </a:xfrm>
          <a:prstGeom prst="roundRect">
            <a:avLst>
              <a:gd name="adj" fmla="val 123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fair /  fault</a:t>
            </a: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</a:rPr>
              <a:t>ball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66CEF8C8-F280-4288-883B-172F65FAA4B1}"/>
              </a:ext>
            </a:extLst>
          </p:cNvPr>
          <p:cNvSpPr/>
          <p:nvPr/>
        </p:nvSpPr>
        <p:spPr>
          <a:xfrm>
            <a:off x="60673" y="11643815"/>
            <a:ext cx="5197126" cy="752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界內 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/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 外球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CD81E5F5-5179-4D88-BF9B-E84C1E0B6478}"/>
              </a:ext>
            </a:extLst>
          </p:cNvPr>
          <p:cNvSpPr/>
          <p:nvPr/>
        </p:nvSpPr>
        <p:spPr>
          <a:xfrm>
            <a:off x="60673" y="12734755"/>
            <a:ext cx="5197127" cy="829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</a:rPr>
              <a:t>two singles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7665D0B5-1F15-4467-8A05-FDBEA22E0E41}"/>
              </a:ext>
            </a:extLst>
          </p:cNvPr>
          <p:cNvSpPr/>
          <p:nvPr/>
        </p:nvSpPr>
        <p:spPr>
          <a:xfrm>
            <a:off x="60673" y="13740019"/>
            <a:ext cx="5197127" cy="799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兩支一壘安打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6401BA-36AA-41DB-AC98-969FFAB8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B91ED14C-9654-4532-BAA1-FA94753B4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32" y="6274432"/>
            <a:ext cx="1993718" cy="4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F83568-3A43-49C7-8AB0-B75D8F1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7857306"/>
            <a:ext cx="10515600" cy="1325563"/>
          </a:xfrm>
        </p:spPr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984DD2-DDFA-4542-88D1-5D9C51F5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93178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" name="書卷: 水平 4">
            <a:extLst>
              <a:ext uri="{FF2B5EF4-FFF2-40B4-BE49-F238E27FC236}">
                <a16:creationId xmlns:a16="http://schemas.microsoft.com/office/drawing/2014/main" id="{DF22B3C7-989B-4E33-9676-9BD714FFD9E8}"/>
              </a:ext>
            </a:extLst>
          </p:cNvPr>
          <p:cNvSpPr/>
          <p:nvPr/>
        </p:nvSpPr>
        <p:spPr>
          <a:xfrm>
            <a:off x="307258" y="8161253"/>
            <a:ext cx="10515600" cy="71766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9ED06B-CFC1-4AA0-924E-3FE484AF118C}"/>
              </a:ext>
            </a:extLst>
          </p:cNvPr>
          <p:cNvSpPr txBox="1"/>
          <p:nvPr/>
        </p:nvSpPr>
        <p:spPr>
          <a:xfrm>
            <a:off x="6753967" y="8911739"/>
            <a:ext cx="5786179" cy="834047"/>
          </a:xfrm>
          <a:prstGeom prst="flowChartTerminator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r>
              <a:rPr lang="zh-TW" altLang="en-US" sz="4800" b="0" spc="600" dirty="0">
                <a:solidFill>
                  <a:schemeClr val="accent6">
                    <a:lumMod val="75000"/>
                  </a:schemeClr>
                </a:solidFill>
                <a:effectLst/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教學現場</a:t>
            </a:r>
            <a:r>
              <a:rPr lang="en-US" altLang="zh-TW" sz="4800" b="0" spc="600" dirty="0">
                <a:solidFill>
                  <a:schemeClr val="accent6">
                    <a:lumMod val="75000"/>
                  </a:schemeClr>
                </a:solidFill>
                <a:effectLst/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U</a:t>
            </a:r>
            <a:r>
              <a:rPr lang="zh-TW" altLang="en-US" sz="4800" b="0" spc="600" dirty="0">
                <a:solidFill>
                  <a:schemeClr val="accent6">
                    <a:lumMod val="75000"/>
                  </a:schemeClr>
                </a:solidFill>
                <a:effectLst/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＆</a:t>
            </a:r>
            <a:r>
              <a:rPr lang="en-US" altLang="zh-TW" sz="4800" b="0" spc="600" dirty="0">
                <a:solidFill>
                  <a:schemeClr val="accent6">
                    <a:lumMod val="75000"/>
                  </a:schemeClr>
                </a:solidFill>
                <a:effectLst/>
                <a:latin typeface="Tanuki Permanent Marker" panose="02000600000000000000" pitchFamily="2" charset="-128"/>
                <a:ea typeface="Tanuki Permanent Marker" panose="02000600000000000000" pitchFamily="2" charset="-128"/>
              </a:rPr>
              <a:t>I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8CFF748-CBC1-4EB7-98F3-EC1AE8834896}"/>
              </a:ext>
            </a:extLst>
          </p:cNvPr>
          <p:cNvSpPr txBox="1"/>
          <p:nvPr/>
        </p:nvSpPr>
        <p:spPr>
          <a:xfrm>
            <a:off x="307258" y="7588300"/>
            <a:ext cx="10670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8000" b="0" dirty="0">
                <a:solidFill>
                  <a:schemeClr val="accent6">
                    <a:lumMod val="75000"/>
                  </a:schemeClr>
                </a:solidFill>
                <a:effectLst/>
                <a:latin typeface="Cooper Black" panose="0208090404030B020404" pitchFamily="18" charset="0"/>
                <a:ea typeface="華康新特圓體" panose="020F0909000000000000" pitchFamily="49" charset="-120"/>
              </a:rPr>
              <a:t>Teach</a:t>
            </a:r>
            <a:r>
              <a:rPr lang="zh-TW" altLang="en-US" sz="8000" b="0" dirty="0">
                <a:solidFill>
                  <a:schemeClr val="accent6">
                    <a:lumMod val="75000"/>
                  </a:schemeClr>
                </a:solidFill>
                <a:effectLst/>
                <a:latin typeface="Cooper Black" panose="0208090404030B020404" pitchFamily="18" charset="0"/>
                <a:ea typeface="華康新特圓體" panose="020F0909000000000000" pitchFamily="49" charset="-120"/>
              </a:rPr>
              <a:t> ＆ </a:t>
            </a:r>
            <a:r>
              <a:rPr lang="en-US" altLang="zh-TW" sz="8000" b="0" dirty="0">
                <a:solidFill>
                  <a:schemeClr val="accent6">
                    <a:lumMod val="75000"/>
                  </a:schemeClr>
                </a:solidFill>
                <a:effectLst/>
                <a:latin typeface="Cooper Black" panose="0208090404030B020404" pitchFamily="18" charset="0"/>
                <a:ea typeface="華康新特圓體" panose="020F0909000000000000" pitchFamily="49" charset="-120"/>
              </a:rPr>
              <a:t>Speak</a:t>
            </a:r>
            <a:endParaRPr lang="zh-TW" altLang="en-US" sz="8000" b="0" dirty="0">
              <a:solidFill>
                <a:schemeClr val="accent6">
                  <a:lumMod val="75000"/>
                </a:schemeClr>
              </a:solidFill>
              <a:effectLst/>
              <a:latin typeface="Cooper Black" panose="0208090404030B020404" pitchFamily="18" charset="0"/>
              <a:ea typeface="華康新特圓體" panose="020F0909000000000000" pitchFamily="49" charset="-120"/>
            </a:endParaRPr>
          </a:p>
        </p:txBody>
      </p:sp>
      <p:sp>
        <p:nvSpPr>
          <p:cNvPr id="14" name="流程圖: 替代程序 13">
            <a:extLst>
              <a:ext uri="{FF2B5EF4-FFF2-40B4-BE49-F238E27FC236}">
                <a16:creationId xmlns:a16="http://schemas.microsoft.com/office/drawing/2014/main" id="{61286EEF-59E9-4331-89FC-015E12AC5F13}"/>
              </a:ext>
            </a:extLst>
          </p:cNvPr>
          <p:cNvSpPr/>
          <p:nvPr/>
        </p:nvSpPr>
        <p:spPr>
          <a:xfrm>
            <a:off x="307259" y="10454773"/>
            <a:ext cx="11006783" cy="110067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>
                <a:solidFill>
                  <a:schemeClr val="tx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這隊只需要一支</a:t>
            </a:r>
            <a:r>
              <a:rPr lang="zh-TW" altLang="en-US" sz="4000" b="1" dirty="0">
                <a:solidFill>
                  <a:srgbClr val="E27100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二壘安打</a:t>
            </a:r>
            <a:r>
              <a:rPr lang="zh-TW" altLang="en-US" sz="4000" dirty="0">
                <a:solidFill>
                  <a:schemeClr val="tx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就能追平比分。</a:t>
            </a:r>
          </a:p>
        </p:txBody>
      </p:sp>
      <p:sp>
        <p:nvSpPr>
          <p:cNvPr id="17" name="流程圖: 替代程序 16">
            <a:extLst>
              <a:ext uri="{FF2B5EF4-FFF2-40B4-BE49-F238E27FC236}">
                <a16:creationId xmlns:a16="http://schemas.microsoft.com/office/drawing/2014/main" id="{A3D037C1-D758-4F5E-9D7E-F4784215971D}"/>
              </a:ext>
            </a:extLst>
          </p:cNvPr>
          <p:cNvSpPr/>
          <p:nvPr/>
        </p:nvSpPr>
        <p:spPr>
          <a:xfrm>
            <a:off x="307258" y="11942768"/>
            <a:ext cx="11006783" cy="17263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>
                <a:solidFill>
                  <a:schemeClr val="tx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The team needs only a </a:t>
            </a:r>
            <a:r>
              <a:rPr lang="en-US" altLang="zh-TW" sz="4000" b="1" dirty="0">
                <a:solidFill>
                  <a:srgbClr val="E27100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double</a:t>
            </a:r>
            <a:r>
              <a:rPr lang="en-US" altLang="zh-TW" sz="4000" dirty="0">
                <a:solidFill>
                  <a:schemeClr val="tx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 to tie the game.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00CA15-D550-46F6-98D4-B88640BC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FAF5805-B6F6-4E65-9C9A-12A10437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32" y="6274432"/>
            <a:ext cx="1993718" cy="4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F83568-3A43-49C7-8AB0-B75D8F1F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984DD2-DDFA-4542-88D1-5D9C51F5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08" y="19946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" name="書卷: 水平 4">
            <a:extLst>
              <a:ext uri="{FF2B5EF4-FFF2-40B4-BE49-F238E27FC236}">
                <a16:creationId xmlns:a16="http://schemas.microsoft.com/office/drawing/2014/main" id="{DF22B3C7-989B-4E33-9676-9BD714FFD9E8}"/>
              </a:ext>
            </a:extLst>
          </p:cNvPr>
          <p:cNvSpPr/>
          <p:nvPr/>
        </p:nvSpPr>
        <p:spPr>
          <a:xfrm>
            <a:off x="838200" y="669072"/>
            <a:ext cx="10515600" cy="71766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73FD68-E36F-4B1E-8DE0-F2E834C04067}"/>
              </a:ext>
            </a:extLst>
          </p:cNvPr>
          <p:cNvSpPr txBox="1"/>
          <p:nvPr/>
        </p:nvSpPr>
        <p:spPr>
          <a:xfrm>
            <a:off x="838200" y="96119"/>
            <a:ext cx="106707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7000" b="0" dirty="0">
                <a:solidFill>
                  <a:schemeClr val="accent5">
                    <a:lumMod val="75000"/>
                  </a:schemeClr>
                </a:solidFill>
                <a:effectLst/>
                <a:latin typeface="Cooper Black" panose="0208090404030B020404" pitchFamily="18" charset="0"/>
                <a:ea typeface="華康新特圓體" panose="020F0909000000000000" pitchFamily="49" charset="-120"/>
              </a:rPr>
              <a:t>Let’s learn from videos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2DEBFCC-9041-4226-AC8B-C93295E3D535}"/>
              </a:ext>
            </a:extLst>
          </p:cNvPr>
          <p:cNvGrpSpPr/>
          <p:nvPr/>
        </p:nvGrpSpPr>
        <p:grpSpPr>
          <a:xfrm>
            <a:off x="1069173" y="2291631"/>
            <a:ext cx="6395247" cy="3757346"/>
            <a:chOff x="-3011309" y="3733781"/>
            <a:chExt cx="3347453" cy="1966701"/>
          </a:xfrm>
        </p:grpSpPr>
        <p:pic>
          <p:nvPicPr>
            <p:cNvPr id="21" name="Picture 14" descr="What's a double play in baseball? | HowStuffWorks">
              <a:extLst>
                <a:ext uri="{FF2B5EF4-FFF2-40B4-BE49-F238E27FC236}">
                  <a16:creationId xmlns:a16="http://schemas.microsoft.com/office/drawing/2014/main" id="{5BB646E9-4D29-4459-9360-AD254E548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1309" y="3733781"/>
              <a:ext cx="2930351" cy="1953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07FFAEB-3CF2-48DA-B062-085499A85FB0}"/>
                </a:ext>
              </a:extLst>
            </p:cNvPr>
            <p:cNvSpPr txBox="1"/>
            <p:nvPr/>
          </p:nvSpPr>
          <p:spPr>
            <a:xfrm rot="21193447">
              <a:off x="-2889712" y="5072196"/>
              <a:ext cx="3225856" cy="628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7200" b="1" spc="300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mogi" pitchFamily="2" charset="-120"/>
                  <a:ea typeface="Yomogi" pitchFamily="2" charset="-120"/>
                </a:rPr>
                <a:t>double</a:t>
              </a:r>
              <a:r>
                <a:rPr lang="en-US" altLang="zh-TW" sz="4400" b="1" spc="300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mogi" pitchFamily="2" charset="-120"/>
                  <a:ea typeface="Yomogi" pitchFamily="2" charset="-120"/>
                </a:rPr>
                <a:t> </a:t>
              </a:r>
              <a:r>
                <a:rPr lang="en-US" altLang="zh-TW" sz="7200" b="1" spc="300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Yomogi" pitchFamily="2" charset="-120"/>
                  <a:ea typeface="Yomogi" pitchFamily="2" charset="-120"/>
                </a:rPr>
                <a:t>play</a:t>
              </a: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1412B30-5156-4E8C-AA46-762AE6EB6018}"/>
              </a:ext>
            </a:extLst>
          </p:cNvPr>
          <p:cNvSpPr txBox="1"/>
          <p:nvPr/>
        </p:nvSpPr>
        <p:spPr>
          <a:xfrm>
            <a:off x="7726416" y="5559556"/>
            <a:ext cx="333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latin typeface="Yomogi" pitchFamily="2" charset="-120"/>
                <a:ea typeface="Yomogi" pitchFamily="2" charset="-120"/>
              </a:rPr>
              <a:t>Timecode</a:t>
            </a:r>
            <a:r>
              <a:rPr lang="zh-TW" altLang="en-US" sz="3600" b="1" dirty="0">
                <a:latin typeface="Yomogi" pitchFamily="2" charset="-120"/>
                <a:ea typeface="Yomogi" pitchFamily="2" charset="-120"/>
              </a:rPr>
              <a:t> </a:t>
            </a:r>
            <a:r>
              <a:rPr lang="en-US" altLang="zh-TW" sz="3600" b="1" dirty="0">
                <a:latin typeface="Yomogi" pitchFamily="2" charset="-120"/>
                <a:ea typeface="Yomogi" pitchFamily="2" charset="-120"/>
              </a:rPr>
              <a:t>1:03</a:t>
            </a:r>
          </a:p>
        </p:txBody>
      </p:sp>
      <p:pic>
        <p:nvPicPr>
          <p:cNvPr id="24" name="圖片 23">
            <a:hlinkClick r:id="rId3"/>
            <a:extLst>
              <a:ext uri="{FF2B5EF4-FFF2-40B4-BE49-F238E27FC236}">
                <a16:creationId xmlns:a16="http://schemas.microsoft.com/office/drawing/2014/main" id="{8043A4A6-D62D-4651-B659-C4FBD709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720" y="2376294"/>
            <a:ext cx="3307907" cy="30024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E4400D9-C8A2-4493-B59D-6CA005DA8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圖片 24">
            <a:hlinkClick r:id="rId3"/>
            <a:extLst>
              <a:ext uri="{FF2B5EF4-FFF2-40B4-BE49-F238E27FC236}">
                <a16:creationId xmlns:a16="http://schemas.microsoft.com/office/drawing/2014/main" id="{7CD8EFA5-4F95-4C7A-AC62-1A9886B6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385" y="2385592"/>
            <a:ext cx="3307907" cy="30024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B17715D-688F-4130-BD40-EC78911C1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32" y="6274432"/>
            <a:ext cx="1993718" cy="4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89</Words>
  <Application>Microsoft Office PowerPoint</Application>
  <PresentationFormat>寬螢幕</PresentationFormat>
  <Paragraphs>33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jf open 粉圓 1.1</vt:lpstr>
      <vt:lpstr>Tanuki Permanent Marker</vt:lpstr>
      <vt:lpstr>Yomogi</vt:lpstr>
      <vt:lpstr>Arial</vt:lpstr>
      <vt:lpstr>Calibri</vt:lpstr>
      <vt:lpstr>Calibri Light</vt:lpstr>
      <vt:lpstr>Cooper Black</vt:lpstr>
      <vt:lpstr>Office 佈景主題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冰 林</dc:creator>
  <cp:lastModifiedBy>冰 林</cp:lastModifiedBy>
  <cp:revision>2</cp:revision>
  <dcterms:created xsi:type="dcterms:W3CDTF">2022-03-10T02:16:37Z</dcterms:created>
  <dcterms:modified xsi:type="dcterms:W3CDTF">2022-03-23T06:16:22Z</dcterms:modified>
</cp:coreProperties>
</file>